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1"/>
  </p:notesMasterIdLst>
  <p:sldIdLst>
    <p:sldId id="431" r:id="rId2"/>
    <p:sldId id="432" r:id="rId3"/>
    <p:sldId id="427" r:id="rId4"/>
    <p:sldId id="422" r:id="rId5"/>
    <p:sldId id="433" r:id="rId6"/>
    <p:sldId id="434" r:id="rId7"/>
    <p:sldId id="435" r:id="rId8"/>
    <p:sldId id="436" r:id="rId9"/>
    <p:sldId id="437" r:id="rId10"/>
  </p:sldIdLst>
  <p:sldSz cx="9906000" cy="6858000" type="A4"/>
  <p:notesSz cx="6797675" cy="9926638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EEF0F2"/>
    <a:srgbClr val="F1F2F3"/>
    <a:srgbClr val="F5F7FB"/>
    <a:srgbClr val="33CC33"/>
    <a:srgbClr val="CDE1EA"/>
    <a:srgbClr val="0051A2"/>
    <a:srgbClr val="00523E"/>
    <a:srgbClr val="F8D470"/>
    <a:srgbClr val="EFF0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441" autoAdjust="0"/>
    <p:restoredTop sz="80462" autoAdjust="0"/>
  </p:normalViewPr>
  <p:slideViewPr>
    <p:cSldViewPr snapToObjects="1">
      <p:cViewPr>
        <p:scale>
          <a:sx n="90" d="100"/>
          <a:sy n="90" d="100"/>
        </p:scale>
        <p:origin x="-1440" y="-126"/>
      </p:cViewPr>
      <p:guideLst>
        <p:guide orient="horz" pos="720"/>
        <p:guide orient="horz" pos="4128"/>
        <p:guide pos="144"/>
        <p:guide pos="1296"/>
        <p:guide pos="6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A8C1-E40C-444C-A775-7C7CBBF1133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9ACC3-B2DA-4628-885A-D8DF3FDC3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553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Master" Target="../slideMasters/slideMaster1.xml"/><Relationship Id="rId18" Type="http://schemas.openxmlformats.org/officeDocument/2006/relationships/image" Target="../media/image7.jpeg"/><Relationship Id="rId3" Type="http://schemas.openxmlformats.org/officeDocument/2006/relationships/tags" Target="../tags/tag7.xml"/><Relationship Id="rId21" Type="http://schemas.openxmlformats.org/officeDocument/2006/relationships/image" Target="../media/image10.jpe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6.png"/><Relationship Id="rId2" Type="http://schemas.openxmlformats.org/officeDocument/2006/relationships/tags" Target="../tags/tag6.xml"/><Relationship Id="rId16" Type="http://schemas.openxmlformats.org/officeDocument/2006/relationships/image" Target="../media/image5.png"/><Relationship Id="rId20" Type="http://schemas.openxmlformats.org/officeDocument/2006/relationships/image" Target="../media/image9.jpeg"/><Relationship Id="rId1" Type="http://schemas.openxmlformats.org/officeDocument/2006/relationships/vmlDrawing" Target="../drawings/vmlDrawing2.v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4.png"/><Relationship Id="rId10" Type="http://schemas.openxmlformats.org/officeDocument/2006/relationships/tags" Target="../tags/tag14.xml"/><Relationship Id="rId19" Type="http://schemas.openxmlformats.org/officeDocument/2006/relationships/image" Target="../media/image8.jpe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0.xml"/><Relationship Id="rId7" Type="http://schemas.openxmlformats.org/officeDocument/2006/relationships/oleObject" Target="../embeddings/oleObject3.bin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2732311568"/>
              </p:ext>
            </p:extLst>
          </p:nvPr>
        </p:nvGraphicFramePr>
        <p:xfrm>
          <a:off x="1594" y="1592"/>
          <a:ext cx="1587" cy="1587"/>
        </p:xfrm>
        <a:graphic>
          <a:graphicData uri="http://schemas.openxmlformats.org/presentationml/2006/ole">
            <p:oleObj spid="_x0000_s30432" name="think-cell Slide" r:id="rId14" imgW="360" imgH="360" progId="">
              <p:embed/>
            </p:oleObj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03190" y="2057404"/>
            <a:ext cx="6612944" cy="1473919"/>
          </a:xfrm>
        </p:spPr>
        <p:txBody>
          <a:bodyPr anchor="t"/>
          <a:lstStyle>
            <a:lvl1pPr algn="l">
              <a:defRPr sz="2000" b="1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203190" y="4684203"/>
            <a:ext cx="2027448" cy="307777"/>
          </a:xfrm>
        </p:spPr>
        <p:txBody>
          <a:bodyPr lIns="45720" tIns="45720" rIns="45720" bIns="45720" anchor="t" anchorCtr="0">
            <a:spAutoFit/>
          </a:bodyPr>
          <a:lstStyle>
            <a:lvl1pPr marL="0" indent="0" algn="l">
              <a:buNone/>
              <a:defRPr lang="ru-RU" sz="1400" b="0" i="1" kern="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algn="r" defTabSz="684213" rtl="0" fontAlgn="base">
              <a:spcBef>
                <a:spcPct val="20000"/>
              </a:spcBef>
              <a:spcAft>
                <a:spcPct val="0"/>
              </a:spcAft>
              <a:buSzPct val="25000"/>
            </a:pPr>
            <a:r>
              <a:rPr lang="ru-RU" dirty="0" smtClean="0"/>
              <a:t>дата</a:t>
            </a:r>
          </a:p>
        </p:txBody>
      </p:sp>
      <p:sp>
        <p:nvSpPr>
          <p:cNvPr id="14" name="Rectangle 1067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-4758" y="3175"/>
            <a:ext cx="2062163" cy="6854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lIns="93296" tIns="46648" rIns="93296" bIns="46648" anchor="ctr"/>
          <a:lstStyle/>
          <a:p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24" name="McK Date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172263" y="5725685"/>
            <a:ext cx="1935642" cy="8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800">
                <a:solidFill>
                  <a:srgbClr val="EE1700"/>
                </a:solidFill>
                <a:latin typeface="Arial Narrow" pitchFamily="34" charset="0"/>
              </a:defRPr>
            </a:lvl1pPr>
            <a:lvl2pPr marL="742950" indent="-285750" eaLnBrk="0" hangingPunct="0">
              <a:defRPr sz="800">
                <a:solidFill>
                  <a:srgbClr val="EE1700"/>
                </a:solidFill>
                <a:latin typeface="Arial Narrow" pitchFamily="34" charset="0"/>
              </a:defRPr>
            </a:lvl2pPr>
            <a:lvl3pPr marL="1143000" indent="-228600" eaLnBrk="0" hangingPunct="0">
              <a:defRPr sz="800">
                <a:solidFill>
                  <a:srgbClr val="EE1700"/>
                </a:solidFill>
                <a:latin typeface="Arial Narrow" pitchFamily="34" charset="0"/>
              </a:defRPr>
            </a:lvl3pPr>
            <a:lvl4pPr marL="1600200" indent="-228600" eaLnBrk="0" hangingPunct="0">
              <a:defRPr sz="800">
                <a:solidFill>
                  <a:srgbClr val="EE1700"/>
                </a:solidFill>
                <a:latin typeface="Arial Narrow" pitchFamily="34" charset="0"/>
              </a:defRPr>
            </a:lvl4pPr>
            <a:lvl5pPr marL="2057400" indent="-228600" eaLnBrk="0" hangingPunct="0">
              <a:defRPr sz="800">
                <a:solidFill>
                  <a:srgbClr val="EE1700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EE1700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EE1700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EE1700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EE1700"/>
                </a:solidFill>
                <a:latin typeface="Arial Narrow" pitchFamily="34" charset="0"/>
              </a:defRPr>
            </a:lvl9pPr>
          </a:lstStyle>
          <a:p>
            <a:pPr marL="171450" indent="-171450" eaLnBrk="1" hangingPunct="1">
              <a:spcBef>
                <a:spcPts val="100"/>
              </a:spcBef>
              <a:buBlip>
                <a:blip r:embed="rId15"/>
              </a:buBlip>
              <a:defRPr/>
            </a:pPr>
            <a:r>
              <a:rPr lang="ru-RU" sz="1100" b="1" kern="0" dirty="0" smtClean="0">
                <a:solidFill>
                  <a:schemeClr val="accent4"/>
                </a:solidFill>
                <a:latin typeface="+mn-lt"/>
                <a:ea typeface="ＭＳ Ｐゴシック" pitchFamily="-109" charset="-128"/>
                <a:cs typeface="Arial"/>
                <a:sym typeface="Wingdings"/>
              </a:rPr>
              <a:t>Екатеринбург </a:t>
            </a:r>
            <a:endParaRPr lang="en-US" sz="1100" b="1" kern="0" dirty="0" smtClean="0">
              <a:solidFill>
                <a:schemeClr val="accent4"/>
              </a:solidFill>
              <a:latin typeface="+mn-lt"/>
              <a:ea typeface="ＭＳ Ｐゴシック" pitchFamily="-109" charset="-128"/>
              <a:cs typeface="Arial"/>
              <a:sym typeface="Wingdings"/>
            </a:endParaRPr>
          </a:p>
          <a:p>
            <a:pPr marL="171450" indent="-171450" eaLnBrk="1" hangingPunct="1">
              <a:spcBef>
                <a:spcPts val="100"/>
              </a:spcBef>
              <a:buBlip>
                <a:blip r:embed="rId15"/>
              </a:buBlip>
              <a:defRPr/>
            </a:pPr>
            <a:r>
              <a:rPr lang="ru-RU" sz="1100" b="1" kern="0" dirty="0" smtClean="0">
                <a:solidFill>
                  <a:schemeClr val="accent4"/>
                </a:solidFill>
                <a:latin typeface="+mn-lt"/>
                <a:ea typeface="ＭＳ Ｐゴシック" pitchFamily="-109" charset="-128"/>
                <a:cs typeface="Arial"/>
                <a:sym typeface="Wingdings"/>
              </a:rPr>
              <a:t>Нижний Новгород</a:t>
            </a:r>
            <a:r>
              <a:rPr lang="en-US" sz="1100" b="1" kern="0" dirty="0" smtClean="0">
                <a:solidFill>
                  <a:schemeClr val="accent4"/>
                </a:solidFill>
                <a:latin typeface="+mn-lt"/>
                <a:ea typeface="ＭＳ Ｐゴシック" pitchFamily="-109" charset="-128"/>
                <a:cs typeface="Arial"/>
                <a:sym typeface="Wingdings"/>
              </a:rPr>
              <a:t> </a:t>
            </a:r>
          </a:p>
          <a:p>
            <a:pPr marL="171450" indent="-171450" eaLnBrk="1" hangingPunct="1">
              <a:spcBef>
                <a:spcPts val="100"/>
              </a:spcBef>
              <a:buBlip>
                <a:blip r:embed="rId15"/>
              </a:buBlip>
              <a:defRPr/>
            </a:pPr>
            <a:r>
              <a:rPr lang="ru-RU" sz="1100" b="1" kern="0" dirty="0" smtClean="0">
                <a:solidFill>
                  <a:schemeClr val="accent4"/>
                </a:solidFill>
                <a:latin typeface="+mn-lt"/>
                <a:ea typeface="ＭＳ Ｐゴシック" pitchFamily="-109" charset="-128"/>
                <a:cs typeface="Arial"/>
                <a:sym typeface="Wingdings"/>
              </a:rPr>
              <a:t>Ростов-на-Дону</a:t>
            </a:r>
            <a:r>
              <a:rPr lang="en-US" sz="1100" b="1" kern="0" dirty="0" smtClean="0">
                <a:solidFill>
                  <a:schemeClr val="accent4"/>
                </a:solidFill>
                <a:latin typeface="+mn-lt"/>
                <a:ea typeface="ＭＳ Ｐゴシック" pitchFamily="-109" charset="-128"/>
                <a:cs typeface="Arial"/>
                <a:sym typeface="Wingdings"/>
              </a:rPr>
              <a:t> </a:t>
            </a:r>
          </a:p>
          <a:p>
            <a:pPr marL="171450" indent="-171450" eaLnBrk="1" hangingPunct="1">
              <a:spcBef>
                <a:spcPts val="100"/>
              </a:spcBef>
              <a:buBlip>
                <a:blip r:embed="rId15"/>
              </a:buBlip>
              <a:defRPr/>
            </a:pPr>
            <a:r>
              <a:rPr lang="ru-RU" sz="1100" b="1" kern="0" dirty="0" smtClean="0">
                <a:solidFill>
                  <a:schemeClr val="accent4"/>
                </a:solidFill>
                <a:latin typeface="+mn-lt"/>
                <a:ea typeface="ＭＳ Ｐゴシック" pitchFamily="-109" charset="-128"/>
                <a:cs typeface="Arial"/>
                <a:sym typeface="Wingdings"/>
              </a:rPr>
              <a:t>Самара</a:t>
            </a:r>
          </a:p>
          <a:p>
            <a:pPr marL="171450" indent="-171450" eaLnBrk="1" hangingPunct="1">
              <a:spcBef>
                <a:spcPts val="100"/>
              </a:spcBef>
              <a:buBlip>
                <a:blip r:embed="rId15"/>
              </a:buBlip>
              <a:defRPr/>
            </a:pPr>
            <a:r>
              <a:rPr lang="ru-RU" sz="1100" b="1" kern="0" dirty="0" smtClean="0">
                <a:solidFill>
                  <a:schemeClr val="accent4"/>
                </a:solidFill>
                <a:latin typeface="+mn-lt"/>
                <a:ea typeface="ＭＳ Ｐゴシック" pitchFamily="-109" charset="-128"/>
                <a:cs typeface="Arial"/>
                <a:sym typeface="Wingdings"/>
              </a:rPr>
              <a:t>Саратов</a:t>
            </a:r>
            <a:endParaRPr lang="en-US" sz="1100" b="1" kern="0" dirty="0" smtClean="0">
              <a:solidFill>
                <a:schemeClr val="accent4"/>
              </a:solidFill>
              <a:latin typeface="+mn-lt"/>
              <a:ea typeface="ＭＳ Ｐゴシック" pitchFamily="-109" charset="-128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263" y="334075"/>
            <a:ext cx="771546" cy="7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39" descr="C:\Users\TsypkinaOS\Documents\Template\Airports logos\Logos\RG_Logo_coatedRUS_vertik-01.png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69" t="8346" r="8229" b="8167"/>
          <a:stretch/>
        </p:blipFill>
        <p:spPr bwMode="auto">
          <a:xfrm>
            <a:off x="1097763" y="334075"/>
            <a:ext cx="771525" cy="77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 userDrawn="1"/>
        </p:nvGrpSpPr>
        <p:grpSpPr>
          <a:xfrm>
            <a:off x="2205966" y="5679359"/>
            <a:ext cx="7584730" cy="995121"/>
            <a:chOff x="2205962" y="5679347"/>
            <a:chExt cx="7584730" cy="995121"/>
          </a:xfrm>
        </p:grpSpPr>
        <p:pic>
          <p:nvPicPr>
            <p:cNvPr id="25" name="Picture 2"/>
            <p:cNvPicPr>
              <a:picLocks noChangeAspect="1" noChangeArrowheads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6514351" y="5684109"/>
              <a:ext cx="1029449" cy="990359"/>
            </a:xfrm>
            <a:prstGeom prst="rect">
              <a:avLst/>
            </a:prstGeom>
            <a:noFill/>
            <a:effectLst>
              <a:outerShdw blurRad="40005" dist="20320" dir="5400000" algn="tl" rotWithShape="0">
                <a:prstClr val="black">
                  <a:alpha val="38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653" r="12653"/>
            <a:stretch/>
          </p:blipFill>
          <p:spPr bwMode="auto">
            <a:xfrm>
              <a:off x="3279197" y="5684109"/>
              <a:ext cx="1029862" cy="990359"/>
            </a:xfrm>
            <a:prstGeom prst="rect">
              <a:avLst/>
            </a:prstGeom>
            <a:ln>
              <a:noFill/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pic>
          <p:nvPicPr>
            <p:cNvPr id="27" name="Picture 64"/>
            <p:cNvPicPr>
              <a:picLocks noChangeAspect="1" noChangeArrowheads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383" r="14458"/>
            <a:stretch/>
          </p:blipFill>
          <p:spPr bwMode="auto">
            <a:xfrm>
              <a:off x="4357517" y="5684109"/>
              <a:ext cx="1029862" cy="990359"/>
            </a:xfrm>
            <a:prstGeom prst="rect">
              <a:avLst/>
            </a:prstGeom>
            <a:noFill/>
            <a:effectLst>
              <a:outerShdw blurRad="40005" dist="20320" dir="5400000" algn="tl" rotWithShape="0">
                <a:prstClr val="black">
                  <a:alpha val="38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48" r="21939"/>
            <a:stretch/>
          </p:blipFill>
          <p:spPr bwMode="auto">
            <a:xfrm>
              <a:off x="5433525" y="5684109"/>
              <a:ext cx="1029862" cy="990359"/>
            </a:xfrm>
            <a:prstGeom prst="rect">
              <a:avLst/>
            </a:prstGeom>
            <a:ln>
              <a:noFill/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pic>
          <p:nvPicPr>
            <p:cNvPr id="29" name="Picture 4"/>
            <p:cNvPicPr>
              <a:picLocks noChangeAspect="1" noChangeArrowheads="1"/>
            </p:cNvPicPr>
            <p:nvPr userDrawn="1">
              <p:custDataLst>
                <p:tags r:id="rId11"/>
              </p:custDataLst>
            </p:nvPr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83" r="22206"/>
            <a:stretch/>
          </p:blipFill>
          <p:spPr bwMode="auto">
            <a:xfrm>
              <a:off x="2205962" y="5684109"/>
              <a:ext cx="1027091" cy="990359"/>
            </a:xfrm>
            <a:prstGeom prst="rect">
              <a:avLst/>
            </a:prstGeom>
            <a:ln>
              <a:noFill/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30" name="Нашивка 52"/>
            <p:cNvSpPr/>
            <p:nvPr userDrawn="1">
              <p:custDataLst>
                <p:tags r:id="rId12"/>
              </p:custDataLst>
            </p:nvPr>
          </p:nvSpPr>
          <p:spPr bwMode="auto">
            <a:xfrm>
              <a:off x="7597139" y="5679347"/>
              <a:ext cx="2193553" cy="990358"/>
            </a:xfrm>
            <a:custGeom>
              <a:avLst/>
              <a:gdLst/>
              <a:ahLst/>
              <a:cxnLst/>
              <a:rect l="l" t="t" r="r" b="b"/>
              <a:pathLst>
                <a:path w="2487612" h="761641">
                  <a:moveTo>
                    <a:pt x="1519237" y="0"/>
                  </a:moveTo>
                  <a:lnTo>
                    <a:pt x="2349991" y="0"/>
                  </a:lnTo>
                  <a:lnTo>
                    <a:pt x="2487612" y="380821"/>
                  </a:lnTo>
                  <a:lnTo>
                    <a:pt x="2349991" y="761641"/>
                  </a:lnTo>
                  <a:lnTo>
                    <a:pt x="1519237" y="761641"/>
                  </a:lnTo>
                  <a:lnTo>
                    <a:pt x="1656858" y="380821"/>
                  </a:lnTo>
                  <a:close/>
                  <a:moveTo>
                    <a:pt x="921331" y="0"/>
                  </a:moveTo>
                  <a:lnTo>
                    <a:pt x="1482809" y="0"/>
                  </a:lnTo>
                  <a:lnTo>
                    <a:pt x="1620835" y="380821"/>
                  </a:lnTo>
                  <a:lnTo>
                    <a:pt x="1482809" y="761641"/>
                  </a:lnTo>
                  <a:lnTo>
                    <a:pt x="921331" y="761641"/>
                  </a:lnTo>
                  <a:lnTo>
                    <a:pt x="1059357" y="380821"/>
                  </a:lnTo>
                  <a:close/>
                  <a:moveTo>
                    <a:pt x="507876" y="0"/>
                  </a:moveTo>
                  <a:lnTo>
                    <a:pt x="884477" y="0"/>
                  </a:lnTo>
                  <a:lnTo>
                    <a:pt x="1022928" y="380821"/>
                  </a:lnTo>
                  <a:lnTo>
                    <a:pt x="884477" y="761641"/>
                  </a:lnTo>
                  <a:lnTo>
                    <a:pt x="507876" y="761641"/>
                  </a:lnTo>
                  <a:lnTo>
                    <a:pt x="646327" y="380821"/>
                  </a:lnTo>
                  <a:close/>
                  <a:moveTo>
                    <a:pt x="206610" y="0"/>
                  </a:moveTo>
                  <a:lnTo>
                    <a:pt x="472757" y="0"/>
                  </a:lnTo>
                  <a:lnTo>
                    <a:pt x="609473" y="380821"/>
                  </a:lnTo>
                  <a:lnTo>
                    <a:pt x="472757" y="761641"/>
                  </a:lnTo>
                  <a:lnTo>
                    <a:pt x="206610" y="761641"/>
                  </a:lnTo>
                  <a:lnTo>
                    <a:pt x="343326" y="380821"/>
                  </a:lnTo>
                  <a:close/>
                  <a:moveTo>
                    <a:pt x="0" y="0"/>
                  </a:moveTo>
                  <a:lnTo>
                    <a:pt x="171462" y="0"/>
                  </a:lnTo>
                  <a:lnTo>
                    <a:pt x="308207" y="380821"/>
                  </a:lnTo>
                  <a:lnTo>
                    <a:pt x="171462" y="761641"/>
                  </a:lnTo>
                  <a:lnTo>
                    <a:pt x="0" y="761641"/>
                  </a:lnTo>
                  <a:lnTo>
                    <a:pt x="136745" y="3808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3C4EE"/>
                </a:gs>
                <a:gs pos="82000">
                  <a:srgbClr val="0051A2"/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40005" dist="20320" dir="5400000" algn="t" rotWithShape="0">
                <a:prstClr val="black">
                  <a:alpha val="38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9949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2057401" y="1143000"/>
            <a:ext cx="762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8153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38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Кольцово, только заголово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198" y="551375"/>
            <a:ext cx="1723008" cy="2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181" y="6614356"/>
            <a:ext cx="391542" cy="246221"/>
          </a:xfrm>
          <a:prstGeom prst="rect">
            <a:avLst/>
          </a:prstGeom>
          <a:solidFill>
            <a:srgbClr val="D8DBDE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45720" tIns="45720" rIns="45720" bIns="4572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0B6CD2-2384-4AEE-AEDA-9288F2A0F993}" type="slidenum">
              <a:rPr lang="en-US" sz="1000" b="1">
                <a:solidFill>
                  <a:srgbClr val="0051A2"/>
                </a:solidFill>
                <a:ea typeface="ＭＳ Ｐゴシック" pitchFamily="-109" charset="-128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dirty="0">
              <a:solidFill>
                <a:srgbClr val="0051A2"/>
              </a:solidFill>
              <a:ea typeface="ＭＳ Ｐゴシック" pitchFamily="-109" charset="-128"/>
              <a:cs typeface="Arial" charset="0"/>
            </a:endParaRPr>
          </a:p>
        </p:txBody>
      </p:sp>
      <p:sp>
        <p:nvSpPr>
          <p:cNvPr id="8" name="Прямоугольник 7"/>
          <p:cNvSpPr/>
          <p:nvPr userDrawn="1">
            <p:custDataLst>
              <p:tags r:id="rId2"/>
            </p:custDataLst>
          </p:nvPr>
        </p:nvSpPr>
        <p:spPr bwMode="auto">
          <a:xfrm>
            <a:off x="0" y="852055"/>
            <a:ext cx="9906000" cy="45719"/>
          </a:xfrm>
          <a:prstGeom prst="rect">
            <a:avLst/>
          </a:prstGeom>
          <a:gradFill flip="none" rotWithShape="1">
            <a:gsLst>
              <a:gs pos="0">
                <a:srgbClr val="0051A2"/>
              </a:gs>
              <a:gs pos="100000">
                <a:srgbClr val="858F97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15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Курумоч, только заголово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9832862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0555" name="think-cell Slide" r:id="rId7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196" y="551363"/>
            <a:ext cx="1494409" cy="26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181" y="6614356"/>
            <a:ext cx="391542" cy="246221"/>
          </a:xfrm>
          <a:prstGeom prst="rect">
            <a:avLst/>
          </a:prstGeom>
          <a:solidFill>
            <a:srgbClr val="D8DBDE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45720" tIns="45720" rIns="45720" bIns="4572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0B6CD2-2384-4AEE-AEDA-9288F2A0F993}" type="slidenum">
              <a:rPr lang="en-US" sz="1000" b="1">
                <a:solidFill>
                  <a:srgbClr val="0051A2"/>
                </a:solidFill>
                <a:ea typeface="ＭＳ Ｐゴシック" pitchFamily="-109" charset="-128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dirty="0">
              <a:solidFill>
                <a:srgbClr val="0051A2"/>
              </a:solidFill>
              <a:ea typeface="ＭＳ Ｐゴシック" pitchFamily="-109" charset="-128"/>
              <a:cs typeface="Arial" charset="0"/>
            </a:endParaRPr>
          </a:p>
        </p:txBody>
      </p:sp>
      <p:sp>
        <p:nvSpPr>
          <p:cNvPr id="8" name="Прямоугольник 7"/>
          <p:cNvSpPr/>
          <p:nvPr userDrawn="1">
            <p:custDataLst>
              <p:tags r:id="rId5"/>
            </p:custDataLst>
          </p:nvPr>
        </p:nvSpPr>
        <p:spPr bwMode="auto">
          <a:xfrm>
            <a:off x="0" y="852055"/>
            <a:ext cx="9906000" cy="45719"/>
          </a:xfrm>
          <a:prstGeom prst="rect">
            <a:avLst/>
          </a:prstGeom>
          <a:gradFill flip="none" rotWithShape="1">
            <a:gsLst>
              <a:gs pos="0">
                <a:srgbClr val="0051A2"/>
              </a:gs>
              <a:gs pos="100000">
                <a:srgbClr val="858F97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67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Стригино, только заголово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192" y="551363"/>
            <a:ext cx="1646808" cy="26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181" y="6614356"/>
            <a:ext cx="391542" cy="246221"/>
          </a:xfrm>
          <a:prstGeom prst="rect">
            <a:avLst/>
          </a:prstGeom>
          <a:solidFill>
            <a:srgbClr val="D8DBDE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45720" tIns="45720" rIns="45720" bIns="4572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0B6CD2-2384-4AEE-AEDA-9288F2A0F993}" type="slidenum">
              <a:rPr lang="en-US" sz="1000" b="1">
                <a:solidFill>
                  <a:srgbClr val="0051A2"/>
                </a:solidFill>
                <a:ea typeface="ＭＳ Ｐゴシック" pitchFamily="-109" charset="-128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dirty="0">
              <a:solidFill>
                <a:srgbClr val="0051A2"/>
              </a:solidFill>
              <a:ea typeface="ＭＳ Ｐゴシック" pitchFamily="-109" charset="-128"/>
              <a:cs typeface="Arial" charset="0"/>
            </a:endParaRPr>
          </a:p>
        </p:txBody>
      </p:sp>
      <p:sp>
        <p:nvSpPr>
          <p:cNvPr id="7" name="Прямоугольник 6"/>
          <p:cNvSpPr/>
          <p:nvPr userDrawn="1">
            <p:custDataLst>
              <p:tags r:id="rId2"/>
            </p:custDataLst>
          </p:nvPr>
        </p:nvSpPr>
        <p:spPr bwMode="auto">
          <a:xfrm>
            <a:off x="0" y="852055"/>
            <a:ext cx="9906000" cy="45719"/>
          </a:xfrm>
          <a:prstGeom prst="rect">
            <a:avLst/>
          </a:prstGeom>
          <a:gradFill flip="none" rotWithShape="1">
            <a:gsLst>
              <a:gs pos="0">
                <a:srgbClr val="0051A2"/>
              </a:gs>
              <a:gs pos="100000">
                <a:srgbClr val="858F97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08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Южный, только заголово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6" name="Rectangle 7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181" y="6614356"/>
            <a:ext cx="391542" cy="246221"/>
          </a:xfrm>
          <a:prstGeom prst="rect">
            <a:avLst/>
          </a:prstGeom>
          <a:solidFill>
            <a:srgbClr val="D8DBDE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45720" tIns="45720" rIns="45720" bIns="4572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0B6CD2-2384-4AEE-AEDA-9288F2A0F993}" type="slidenum">
              <a:rPr lang="en-US" sz="1000" b="1">
                <a:solidFill>
                  <a:srgbClr val="0051A2"/>
                </a:solidFill>
                <a:ea typeface="ＭＳ Ｐゴシック" pitchFamily="-109" charset="-128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dirty="0">
              <a:solidFill>
                <a:srgbClr val="0051A2"/>
              </a:solidFill>
              <a:ea typeface="ＭＳ Ｐゴシック" pitchFamily="-109" charset="-128"/>
              <a:cs typeface="Arial" charset="0"/>
            </a:endParaRPr>
          </a:p>
        </p:txBody>
      </p:sp>
      <p:sp>
        <p:nvSpPr>
          <p:cNvPr id="7" name="Прямоугольник 6"/>
          <p:cNvSpPr/>
          <p:nvPr userDrawn="1">
            <p:custDataLst>
              <p:tags r:id="rId2"/>
            </p:custDataLst>
          </p:nvPr>
        </p:nvSpPr>
        <p:spPr bwMode="auto">
          <a:xfrm>
            <a:off x="0" y="852055"/>
            <a:ext cx="9906000" cy="45719"/>
          </a:xfrm>
          <a:prstGeom prst="rect">
            <a:avLst/>
          </a:prstGeom>
          <a:gradFill flip="none" rotWithShape="1">
            <a:gsLst>
              <a:gs pos="0">
                <a:srgbClr val="0051A2"/>
              </a:gs>
              <a:gs pos="100000">
                <a:srgbClr val="858F97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69" y="511458"/>
            <a:ext cx="1351756" cy="30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086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9500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ABBF009D-7380-4CA7-AC14-07480703E868}" type="datetimeFigureOut">
              <a:rPr lang="ru-RU" smtClean="0"/>
              <a:pPr/>
              <a:t>30.04.2015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571F2B6-2DE8-4143-B0CA-637671736D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4232122"/>
              </p:ext>
            </p:extLst>
          </p:nvPr>
        </p:nvGraphicFramePr>
        <p:xfrm>
          <a:off x="1594" y="1592"/>
          <a:ext cx="1587" cy="1587"/>
        </p:xfrm>
        <a:graphic>
          <a:graphicData uri="http://schemas.openxmlformats.org/presentationml/2006/ole">
            <p:oleObj spid="_x0000_s36567" name="think-cell Slide" r:id="rId16" imgW="360" imgH="360" progId="">
              <p:embed/>
            </p:oleObj>
          </a:graphicData>
        </a:graphic>
      </p:graphicFrame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2057401" y="44453"/>
            <a:ext cx="7620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1</a:t>
            </a:r>
            <a:br>
              <a:rPr lang="en-US" dirty="0" smtClean="0"/>
            </a:br>
            <a:r>
              <a:rPr lang="en-US" dirty="0" smtClean="0"/>
              <a:t>Title 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2057401" y="1143000"/>
            <a:ext cx="762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A-point</a:t>
            </a:r>
          </a:p>
          <a:p>
            <a:pPr lvl="1"/>
            <a:r>
              <a:rPr lang="en-US" dirty="0" smtClean="0"/>
              <a:t>B-point</a:t>
            </a:r>
          </a:p>
          <a:p>
            <a:pPr lvl="2"/>
            <a:r>
              <a:rPr lang="en-US" dirty="0" smtClean="0"/>
              <a:t>C-point</a:t>
            </a:r>
          </a:p>
          <a:p>
            <a:pPr lvl="3"/>
            <a:r>
              <a:rPr lang="en-US" dirty="0" smtClean="0"/>
              <a:t>D-point</a:t>
            </a:r>
          </a:p>
        </p:txBody>
      </p:sp>
      <p:sp>
        <p:nvSpPr>
          <p:cNvPr id="1490951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81" y="6614356"/>
            <a:ext cx="391542" cy="246221"/>
          </a:xfrm>
          <a:prstGeom prst="rect">
            <a:avLst/>
          </a:prstGeom>
          <a:solidFill>
            <a:srgbClr val="D8DBDE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45720" tIns="45720" rIns="45720" bIns="4572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0B6CD2-2384-4AEE-AEDA-9288F2A0F993}" type="slidenum">
              <a:rPr lang="en-US" sz="1000" b="1">
                <a:solidFill>
                  <a:srgbClr val="0051A2"/>
                </a:solidFill>
                <a:ea typeface="ＭＳ Ｐゴシック" pitchFamily="-109" charset="-128"/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dirty="0">
              <a:solidFill>
                <a:srgbClr val="0051A2"/>
              </a:solidFill>
              <a:ea typeface="ＭＳ Ｐゴシック" pitchFamily="-109" charset="-128"/>
              <a:cs typeface="Arial" charset="0"/>
            </a:endParaRPr>
          </a:p>
        </p:txBody>
      </p:sp>
      <p:sp>
        <p:nvSpPr>
          <p:cNvPr id="9" name="Прямоугольник 8"/>
          <p:cNvSpPr/>
          <p:nvPr>
            <p:custDataLst>
              <p:tags r:id="rId15"/>
            </p:custDataLst>
          </p:nvPr>
        </p:nvSpPr>
        <p:spPr bwMode="auto">
          <a:xfrm>
            <a:off x="0" y="852055"/>
            <a:ext cx="9906000" cy="45719"/>
          </a:xfrm>
          <a:prstGeom prst="rect">
            <a:avLst/>
          </a:prstGeom>
          <a:gradFill flip="none" rotWithShape="1">
            <a:gsLst>
              <a:gs pos="0">
                <a:srgbClr val="0051A2"/>
              </a:gs>
              <a:gs pos="100000">
                <a:srgbClr val="858F97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192" y="102345"/>
            <a:ext cx="675258" cy="67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599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1" r:id="rId2"/>
    <p:sldLayoutId id="2147483672" r:id="rId3"/>
    <p:sldLayoutId id="2147483678" r:id="rId4"/>
    <p:sldLayoutId id="2147483679" r:id="rId5"/>
    <p:sldLayoutId id="2147483680" r:id="rId6"/>
    <p:sldLayoutId id="2147483681" r:id="rId7"/>
    <p:sldLayoutId id="2147483673" r:id="rId8"/>
    <p:sldLayoutId id="2147483682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algn="l" defTabSz="684213" rtl="0" eaLnBrk="1" fontAlgn="base" hangingPunct="1">
        <a:spcBef>
          <a:spcPct val="20000"/>
        </a:spcBef>
        <a:spcAft>
          <a:spcPct val="0"/>
        </a:spcAft>
        <a:buSzPct val="25000"/>
        <a:buFont typeface="Wingdings" pitchFamily="2" charset="2"/>
        <a:buChar char=" 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42900" indent="-284163" algn="l" defTabSz="684213" rtl="0" eaLnBrk="1" fontAlgn="base" hangingPunct="1">
        <a:spcBef>
          <a:spcPct val="20000"/>
        </a:spcBef>
        <a:spcAft>
          <a:spcPct val="0"/>
        </a:spcAft>
        <a:buClr>
          <a:srgbClr val="0051A2"/>
        </a:buClr>
        <a:buSzPct val="100000"/>
        <a:buFontTx/>
        <a:buBlip>
          <a:blip r:embed="rId18"/>
        </a:buBlip>
        <a:defRPr>
          <a:solidFill>
            <a:schemeClr val="tx1"/>
          </a:solidFill>
          <a:latin typeface="+mn-lt"/>
        </a:defRPr>
      </a:lvl2pPr>
      <a:lvl3pPr marL="685800" indent="-228600" algn="l" defTabSz="684213" rtl="0" eaLnBrk="1" fontAlgn="base" hangingPunct="1">
        <a:spcBef>
          <a:spcPct val="20000"/>
        </a:spcBef>
        <a:spcAft>
          <a:spcPct val="0"/>
        </a:spcAft>
        <a:buClr>
          <a:srgbClr val="0051A2"/>
        </a:buClr>
        <a:buSzPct val="100000"/>
        <a:buChar char="–"/>
        <a:defRPr sz="1600">
          <a:solidFill>
            <a:schemeClr val="tx1"/>
          </a:solidFill>
          <a:latin typeface="+mn-lt"/>
        </a:defRPr>
      </a:lvl3pPr>
      <a:lvl4pPr marL="1028700" indent="-228600" algn="l" defTabSz="684213" rtl="0" eaLnBrk="1" fontAlgn="base" hangingPunct="1">
        <a:spcBef>
          <a:spcPct val="20000"/>
        </a:spcBef>
        <a:spcAft>
          <a:spcPct val="0"/>
        </a:spcAft>
        <a:buClr>
          <a:srgbClr val="0051A2"/>
        </a:buClr>
        <a:buSzPct val="55000"/>
        <a:buFont typeface="Wingdings" pitchFamily="2" charset="2"/>
        <a:buChar char="¡"/>
        <a:defRPr sz="1400">
          <a:solidFill>
            <a:schemeClr val="tx1"/>
          </a:solidFill>
          <a:latin typeface="+mn-lt"/>
        </a:defRPr>
      </a:lvl4pPr>
      <a:lvl5pPr marL="1371600" indent="-228600" algn="l" defTabSz="684213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</a:defRPr>
      </a:lvl5pPr>
      <a:lvl6pPr marL="1828800" indent="-228600" algn="l" defTabSz="684213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</a:defRPr>
      </a:lvl6pPr>
      <a:lvl7pPr marL="2286000" indent="-228600" algn="l" defTabSz="684213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</a:defRPr>
      </a:lvl7pPr>
      <a:lvl8pPr marL="2743200" indent="-228600" algn="l" defTabSz="684213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</a:defRPr>
      </a:lvl8pPr>
      <a:lvl9pPr marL="3200400" indent="-228600" algn="l" defTabSz="684213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koltsovo.ru/ru/vip_termina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koltsovo.ru/ru/zalyi_povyishennoy_komfortnosti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koltsovo.ru/ru/eda_na_bor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tags" Target="../tags/tag28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tags" Target="../tags/tag27.xml"/><Relationship Id="rId16" Type="http://schemas.openxmlformats.org/officeDocument/2006/relationships/image" Target="../media/image37.png"/><Relationship Id="rId1" Type="http://schemas.openxmlformats.org/officeDocument/2006/relationships/vmlDrawing" Target="../drawings/vmlDrawing4.vml"/><Relationship Id="rId6" Type="http://schemas.openxmlformats.org/officeDocument/2006/relationships/hyperlink" Target="http://www.svx.aero/izgaztuve/sxema.jpg" TargetMode="External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36.png"/><Relationship Id="rId10" Type="http://schemas.openxmlformats.org/officeDocument/2006/relationships/image" Target="../media/image31.jpeg"/><Relationship Id="rId19" Type="http://schemas.openxmlformats.org/officeDocument/2006/relationships/image" Target="../media/image40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30.png"/><Relationship Id="rId1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42.jpeg"/><Relationship Id="rId2" Type="http://schemas.openxmlformats.org/officeDocument/2006/relationships/tags" Target="../tags/tag2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tags" Target="../tags/tag32.xml"/><Relationship Id="rId7" Type="http://schemas.openxmlformats.org/officeDocument/2006/relationships/image" Target="../media/image43.png"/><Relationship Id="rId2" Type="http://schemas.openxmlformats.org/officeDocument/2006/relationships/tags" Target="../tags/tag31.xml"/><Relationship Id="rId1" Type="http://schemas.openxmlformats.org/officeDocument/2006/relationships/vmlDrawing" Target="../drawings/vmlDrawing6.vml"/><Relationship Id="rId6" Type="http://schemas.openxmlformats.org/officeDocument/2006/relationships/hyperlink" Target="http://www.svx.aero/ru/upakovka_bagazha_i_kamera_hraneniya" TargetMode="External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tags" Target="../tags/tag34.xml"/><Relationship Id="rId7" Type="http://schemas.openxmlformats.org/officeDocument/2006/relationships/image" Target="../media/image45.jpeg"/><Relationship Id="rId2" Type="http://schemas.openxmlformats.org/officeDocument/2006/relationships/tags" Target="../tags/tag33.xml"/><Relationship Id="rId1" Type="http://schemas.openxmlformats.org/officeDocument/2006/relationships/vmlDrawing" Target="../drawings/vmlDrawing7.vml"/><Relationship Id="rId6" Type="http://schemas.openxmlformats.org/officeDocument/2006/relationships/hyperlink" Target="http://www.svx.aero/ru/ekskursii_po_aeroportu" TargetMode="External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36.xml"/><Relationship Id="rId7" Type="http://schemas.openxmlformats.org/officeDocument/2006/relationships/image" Target="../media/image47.png"/><Relationship Id="rId2" Type="http://schemas.openxmlformats.org/officeDocument/2006/relationships/tags" Target="../tags/tag35.xml"/><Relationship Id="rId1" Type="http://schemas.openxmlformats.org/officeDocument/2006/relationships/vmlDrawing" Target="../drawings/vmlDrawing8.vml"/><Relationship Id="rId6" Type="http://schemas.openxmlformats.org/officeDocument/2006/relationships/hyperlink" Target="http://www.koltsovo.ru/?magazinyi_duty_free_kafe_bankomatyi" TargetMode="External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50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52.png"/><Relationship Id="rId2" Type="http://schemas.openxmlformats.org/officeDocument/2006/relationships/tags" Target="../tags/tag37.xml"/><Relationship Id="rId1" Type="http://schemas.openxmlformats.org/officeDocument/2006/relationships/vmlDrawing" Target="../drawings/vmlDrawing9.vml"/><Relationship Id="rId6" Type="http://schemas.openxmlformats.org/officeDocument/2006/relationships/hyperlink" Target="http://www.koltsovo.ru/?parkingi" TargetMode="External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2480" y="1916832"/>
            <a:ext cx="5226581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500" b="1" dirty="0" smtClean="0">
                <a:solidFill>
                  <a:srgbClr val="FFCC66"/>
                </a:solidFill>
                <a:latin typeface="Cambria" pitchFamily="18" charset="0"/>
              </a:rPr>
              <a:t>VIP </a:t>
            </a:r>
            <a:r>
              <a:rPr lang="ru-RU" sz="1500" b="1" dirty="0" smtClean="0">
                <a:solidFill>
                  <a:srgbClr val="FFCC66"/>
                </a:solidFill>
                <a:latin typeface="Cambria" pitchFamily="18" charset="0"/>
              </a:rPr>
              <a:t>ТЕРМИНАЛ КОЛЬЦОВО</a:t>
            </a:r>
            <a:endParaRPr lang="en-US" sz="1500" b="1" dirty="0" smtClean="0">
              <a:solidFill>
                <a:srgbClr val="FFCC66"/>
              </a:solidFill>
              <a:latin typeface="Cambria" pitchFamily="18" charset="0"/>
            </a:endParaRPr>
          </a:p>
          <a:p>
            <a:pPr>
              <a:buNone/>
            </a:pPr>
            <a:r>
              <a:rPr lang="en-US" sz="1100" b="1" dirty="0" smtClean="0">
                <a:solidFill>
                  <a:srgbClr val="252571"/>
                </a:solidFill>
                <a:latin typeface="Cambria" pitchFamily="18" charset="0"/>
              </a:rPr>
              <a:t>VIP </a:t>
            </a:r>
            <a:r>
              <a:rPr lang="ru-RU" sz="1100" b="1" dirty="0" smtClean="0">
                <a:solidFill>
                  <a:srgbClr val="252571"/>
                </a:solidFill>
                <a:latin typeface="Cambria" pitchFamily="18" charset="0"/>
              </a:rPr>
              <a:t>терминал международного аэропорта Кольцово представляет собой особую зону комфорта и является одним из лучших не только в России, но и за рубежом. Интерьер </a:t>
            </a:r>
            <a:r>
              <a:rPr lang="en-US" sz="1100" b="1" dirty="0" smtClean="0">
                <a:solidFill>
                  <a:srgbClr val="252571"/>
                </a:solidFill>
                <a:latin typeface="Cambria" pitchFamily="18" charset="0"/>
              </a:rPr>
              <a:t>VIP </a:t>
            </a:r>
            <a:r>
              <a:rPr lang="ru-RU" sz="1100" b="1" dirty="0" smtClean="0">
                <a:solidFill>
                  <a:srgbClr val="252571"/>
                </a:solidFill>
                <a:latin typeface="Cambria" pitchFamily="18" charset="0"/>
              </a:rPr>
              <a:t>терминала чарует своей роскошью и удобством, а процесс прохождения регистрации и таможенного контроля для наших дорогих гостей мы сделали легким и приятным. Здесь всегда окажут теплый прием и обеспечат внимательное обслуживание, чтобы гости могли расслабиться и наслаждаться спокойной и уютной атмосферой. Необходимые формальности перед полетом – пройти регистрацию и оформить багаж – поможет уладить персональный менеджер.</a:t>
            </a:r>
          </a:p>
          <a:p>
            <a:pPr>
              <a:buNone/>
            </a:pPr>
            <a:r>
              <a:rPr lang="en-US" sz="1100" b="1" dirty="0" smtClean="0">
                <a:solidFill>
                  <a:srgbClr val="252571"/>
                </a:solidFill>
                <a:latin typeface="Cambria" pitchFamily="18" charset="0"/>
              </a:rPr>
              <a:t>VIP </a:t>
            </a:r>
            <a:r>
              <a:rPr lang="ru-RU" sz="1100" b="1" dirty="0" smtClean="0">
                <a:solidFill>
                  <a:srgbClr val="252571"/>
                </a:solidFill>
                <a:latin typeface="Cambria" pitchFamily="18" charset="0"/>
              </a:rPr>
              <a:t>терминал идеально обустроен для индивидуального отдыха. Для каждого гостя мы предоставляем комфортное личное пространство, где можно в спокойной обстановке заняться приятным времяпровождением: почитать, посмотреть телевизор, побеседовать со своими спутниками, либо провести деловые переговоры. Так же в терминале есть все условия для эффективной  работы. Во всех помещениях работает WI-FI, а так же в свободном пользовании модные технические новинки и конференц-зал. </a:t>
            </a:r>
          </a:p>
          <a:p>
            <a:pPr>
              <a:buNone/>
            </a:pPr>
            <a:r>
              <a:rPr lang="ru-RU" sz="1100" b="1" dirty="0" smtClean="0">
                <a:solidFill>
                  <a:srgbClr val="252571"/>
                </a:solidFill>
                <a:latin typeface="Cambria" pitchFamily="18" charset="0"/>
              </a:rPr>
              <a:t>Наших гостей к трапу и от трапа самолета доставляет автомобиль представительского класса (</a:t>
            </a:r>
            <a:r>
              <a:rPr lang="en-US" sz="1100" b="1" dirty="0" smtClean="0">
                <a:solidFill>
                  <a:srgbClr val="252571"/>
                </a:solidFill>
                <a:latin typeface="Cambria" pitchFamily="18" charset="0"/>
              </a:rPr>
              <a:t>Audi A</a:t>
            </a:r>
            <a:r>
              <a:rPr lang="ru-RU" sz="1100" b="1" dirty="0" smtClean="0">
                <a:solidFill>
                  <a:srgbClr val="252571"/>
                </a:solidFill>
                <a:latin typeface="Cambria" pitchFamily="18" charset="0"/>
              </a:rPr>
              <a:t>8). </a:t>
            </a:r>
          </a:p>
          <a:p>
            <a:pPr>
              <a:buNone/>
            </a:pPr>
            <a:r>
              <a:rPr lang="ru-RU" sz="1100" b="1" dirty="0" smtClean="0">
                <a:solidFill>
                  <a:srgbClr val="252571"/>
                </a:solidFill>
                <a:latin typeface="Cambria" pitchFamily="18" charset="0"/>
              </a:rPr>
              <a:t>Для нас важен комфорт и время наших гостей, именно поэтому мы персонально контролируем статус рейса каждого гостя. Мы помогаем уладить любые индивидуальные запросы по перевозке багажа, ручной клади, переоформлению билетов, различным бронированиям всевозможных сервисов. </a:t>
            </a:r>
          </a:p>
          <a:p>
            <a:pPr>
              <a:buNone/>
            </a:pPr>
            <a:endParaRPr lang="ru-RU" sz="1100" b="1" dirty="0" smtClean="0">
              <a:solidFill>
                <a:srgbClr val="252571"/>
              </a:solidFill>
              <a:latin typeface="Cambria" pitchFamily="18" charset="0"/>
            </a:endParaRPr>
          </a:p>
          <a:p>
            <a:pPr>
              <a:buNone/>
            </a:pPr>
            <a:r>
              <a:rPr lang="en-US" sz="1100" b="1" dirty="0" smtClean="0">
                <a:solidFill>
                  <a:srgbClr val="252571"/>
                </a:solidFill>
                <a:latin typeface="Cambria" pitchFamily="18" charset="0"/>
                <a:hlinkClick r:id="rId2"/>
              </a:rPr>
              <a:t>http://www.koltsovo.ru/ru/vip_terminal</a:t>
            </a:r>
            <a:r>
              <a:rPr lang="ru-RU" sz="1100" b="1" dirty="0" smtClean="0">
                <a:solidFill>
                  <a:srgbClr val="252571"/>
                </a:solidFill>
                <a:latin typeface="Cambria" pitchFamily="18" charset="0"/>
              </a:rPr>
              <a:t> </a:t>
            </a:r>
            <a:endParaRPr lang="ru-RU" sz="1100" b="1" dirty="0">
              <a:solidFill>
                <a:srgbClr val="252571"/>
              </a:solidFill>
              <a:latin typeface="Cambria" pitchFamily="18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121" y="0"/>
            <a:ext cx="38608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604512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0"/>
            <a:ext cx="213358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706726" y="1524000"/>
            <a:ext cx="3859562" cy="864096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003399"/>
                </a:solidFill>
              </a:rPr>
              <a:t>Бизнес залы </a:t>
            </a:r>
            <a:br>
              <a:rPr lang="ru-RU" sz="1600" dirty="0" smtClean="0">
                <a:solidFill>
                  <a:srgbClr val="003399"/>
                </a:solidFill>
              </a:rPr>
            </a:br>
            <a:r>
              <a:rPr lang="ru-RU" sz="1600" b="0" dirty="0" smtClean="0">
                <a:solidFill>
                  <a:srgbClr val="003399"/>
                </a:solidFill>
              </a:rPr>
              <a:t>Услуги, предоставляемые пассажирам в Бизнес Залах</a:t>
            </a:r>
            <a:r>
              <a:rPr lang="ru-RU" sz="1600" dirty="0" smtClean="0">
                <a:solidFill>
                  <a:srgbClr val="003399"/>
                </a:solidFill>
              </a:rPr>
              <a:t>:</a:t>
            </a:r>
            <a:endParaRPr lang="ru-RU" sz="1600" dirty="0">
              <a:solidFill>
                <a:srgbClr val="003399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706726" y="2514600"/>
            <a:ext cx="3573889" cy="2799184"/>
          </a:xfrm>
        </p:spPr>
        <p:txBody>
          <a:bodyPr/>
          <a:lstStyle/>
          <a:p>
            <a:r>
              <a:rPr lang="ru-RU" sz="1500" dirty="0" smtClean="0">
                <a:solidFill>
                  <a:srgbClr val="003399"/>
                </a:solidFill>
              </a:rPr>
              <a:t>- Просмотр TV программ.</a:t>
            </a:r>
          </a:p>
          <a:p>
            <a:r>
              <a:rPr lang="ru-RU" sz="1500" dirty="0" smtClean="0">
                <a:solidFill>
                  <a:srgbClr val="003399"/>
                </a:solidFill>
              </a:rPr>
              <a:t>- Городская и междугородняя телефонная связь.</a:t>
            </a:r>
          </a:p>
          <a:p>
            <a:r>
              <a:rPr lang="ru-RU" sz="1500" dirty="0" smtClean="0">
                <a:solidFill>
                  <a:srgbClr val="003399"/>
                </a:solidFill>
              </a:rPr>
              <a:t>- Печатные издания.</a:t>
            </a:r>
          </a:p>
          <a:p>
            <a:r>
              <a:rPr lang="ru-RU" sz="1500" dirty="0" smtClean="0">
                <a:solidFill>
                  <a:srgbClr val="003399"/>
                </a:solidFill>
              </a:rPr>
              <a:t>- Шведский стол</a:t>
            </a:r>
          </a:p>
          <a:p>
            <a:r>
              <a:rPr lang="ru-RU" sz="1500" dirty="0" smtClean="0">
                <a:solidFill>
                  <a:srgbClr val="003399"/>
                </a:solidFill>
              </a:rPr>
              <a:t>- При стоянке воздушного судна не у телескопического трапа доставка на посадку в отдельном автобусе.</a:t>
            </a:r>
          </a:p>
          <a:p>
            <a:pPr>
              <a:buFontTx/>
              <a:buChar char="-"/>
            </a:pPr>
            <a:r>
              <a:rPr lang="en-US" sz="1500" dirty="0" smtClean="0">
                <a:solidFill>
                  <a:srgbClr val="003399"/>
                </a:solidFill>
                <a:hlinkClick r:id="rId2"/>
              </a:rPr>
              <a:t>http://www.koltsovo.ru/ru/zalyi_povyishennoy_komfortnosti</a:t>
            </a:r>
            <a:r>
              <a:rPr lang="ru-RU" sz="1500" dirty="0" smtClean="0">
                <a:solidFill>
                  <a:srgbClr val="003399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11" name="Рисунок 1" descr="лого Кольцово_русс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157" y="188640"/>
            <a:ext cx="32091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5499061" cy="345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81833"/>
            <a:ext cx="5499061" cy="337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9061" y="645840"/>
            <a:ext cx="4406939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4453"/>
            <a:ext cx="7620000" cy="641347"/>
          </a:xfrm>
        </p:spPr>
        <p:txBody>
          <a:bodyPr/>
          <a:lstStyle/>
          <a:p>
            <a:pPr algn="ctr"/>
            <a:r>
              <a:rPr lang="ru-RU" dirty="0" smtClean="0"/>
              <a:t>Проект «Еда на борт»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38200" y="1266110"/>
            <a:ext cx="4495800" cy="4800600"/>
          </a:xfrm>
        </p:spPr>
        <p:txBody>
          <a:bodyPr/>
          <a:lstStyle/>
          <a:p>
            <a:pPr algn="just">
              <a:buNone/>
            </a:pPr>
            <a:r>
              <a:rPr lang="ru-RU" sz="1500" dirty="0" smtClean="0"/>
              <a:t>На сайте аэропорта можно найти ваши любимые блюда, которые теперь можно заказать  в ресторанах и кафе аэропорта и взять с собой на борт самолета со скидкой до 15%. Заказ можно оформить предварительно позвонив по телефону. Готовый заказ вы сможете забрать из ресторана перед вашим полетом не позднее, чем за 1 час до вылета.</a:t>
            </a:r>
          </a:p>
          <a:p>
            <a:pPr algn="just">
              <a:buNone/>
            </a:pPr>
            <a:r>
              <a:rPr lang="en-US" sz="1500" dirty="0" smtClean="0">
                <a:solidFill>
                  <a:srgbClr val="003399"/>
                </a:solidFill>
                <a:hlinkClick r:id="rId2"/>
              </a:rPr>
              <a:t>http://www.koltsovo.ru/ru/eda_na_bort</a:t>
            </a:r>
            <a:r>
              <a:rPr lang="ru-RU" sz="1500" dirty="0" smtClean="0">
                <a:solidFill>
                  <a:srgbClr val="003399"/>
                </a:solidFill>
              </a:rPr>
              <a:t> </a:t>
            </a:r>
          </a:p>
          <a:p>
            <a:pPr algn="just">
              <a:buNone/>
            </a:pPr>
            <a:r>
              <a:rPr lang="ru-RU" sz="1500" dirty="0" smtClean="0"/>
              <a:t>  </a:t>
            </a:r>
            <a:endParaRPr lang="ru-RU" sz="1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4453"/>
            <a:ext cx="20097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266110"/>
            <a:ext cx="26670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1" y="5561885"/>
            <a:ext cx="2362199" cy="98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6553201" y="942945"/>
            <a:ext cx="23204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500" dirty="0" smtClean="0">
                <a:solidFill>
                  <a:srgbClr val="000000"/>
                </a:solidFill>
              </a:rPr>
              <a:t>Рестораны – участники: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44293468"/>
              </p:ext>
            </p:extLst>
          </p:nvPr>
        </p:nvGraphicFramePr>
        <p:xfrm>
          <a:off x="0" y="0"/>
          <a:ext cx="171979" cy="158750"/>
        </p:xfrm>
        <a:graphic>
          <a:graphicData uri="http://schemas.openxmlformats.org/presentationml/2006/ole">
            <p:oleObj spid="_x0000_s174391" name="think-cell Slide" r:id="rId5" imgW="360" imgH="360" progId="">
              <p:embed/>
            </p:oleObj>
          </a:graphicData>
        </a:graphic>
      </p:graphicFrame>
      <p:sp>
        <p:nvSpPr>
          <p:cNvPr id="7171" name="Прямоугольник 5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5153" y="0"/>
            <a:ext cx="177139" cy="246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r" eaLnBrk="0" hangingPunct="0">
              <a:lnSpc>
                <a:spcPct val="90000"/>
              </a:lnSpc>
            </a:pPr>
            <a:endParaRPr lang="ru-RU" sz="1200" b="1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17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895600" y="158751"/>
            <a:ext cx="5181600" cy="450850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b="0" dirty="0" smtClean="0"/>
              <a:t> </a:t>
            </a:r>
            <a:r>
              <a:rPr lang="ru-RU" dirty="0" smtClean="0"/>
              <a:t>«Купи на вылете – получи на прилете»</a:t>
            </a:r>
            <a:endParaRPr lang="ru-RU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838200" y="1266110"/>
            <a:ext cx="4495800" cy="4800600"/>
          </a:xfrm>
          <a:prstGeom prst="rect">
            <a:avLst/>
          </a:prstGeom>
        </p:spPr>
        <p:txBody>
          <a:bodyPr/>
          <a:lstStyle/>
          <a:p>
            <a:pPr lvl="0" algn="just" defTabSz="684213" fontAlgn="base">
              <a:spcBef>
                <a:spcPct val="20000"/>
              </a:spcBef>
              <a:spcAft>
                <a:spcPct val="0"/>
              </a:spcAft>
              <a:buSzPct val="25000"/>
            </a:pPr>
            <a:r>
              <a:rPr lang="ru-RU" sz="1600" dirty="0" smtClean="0"/>
              <a:t>Приобретая товар в любом магазине терминала внутренних авиалиний (после досмотра), Вы можете оставить приобретенный товар до момента Вашего возвращения в аэропорт. По прилету приобретенный товар можно будет забрать на стойке </a:t>
            </a:r>
            <a:r>
              <a:rPr lang="ru-RU" sz="1600" dirty="0" err="1" smtClean="0"/>
              <a:t>Information</a:t>
            </a:r>
            <a:r>
              <a:rPr lang="ru-RU" sz="1600" dirty="0" smtClean="0"/>
              <a:t>,  расположенной на 1 этаже терминала А напротив входа (</a:t>
            </a:r>
            <a:r>
              <a:rPr lang="ru-RU" sz="1600" b="1" dirty="0" smtClean="0">
                <a:hlinkClick r:id="rId6"/>
              </a:rPr>
              <a:t>схема &gt;&gt;</a:t>
            </a:r>
            <a:r>
              <a:rPr lang="ru-RU" sz="1600" dirty="0" smtClean="0"/>
              <a:t>), предъявив администратору стойки кассовый чек  с пронумерованным </a:t>
            </a:r>
            <a:r>
              <a:rPr lang="ru-RU" sz="1600" dirty="0" err="1" smtClean="0"/>
              <a:t>стикером</a:t>
            </a:r>
            <a:r>
              <a:rPr lang="ru-RU" sz="1600" dirty="0" smtClean="0"/>
              <a:t> и Ваш паспорт. Услуга предоставляется бесплатно.</a:t>
            </a:r>
          </a:p>
          <a:p>
            <a:pPr algn="just" defTabSz="684213" fontAlgn="base">
              <a:spcBef>
                <a:spcPct val="20000"/>
              </a:spcBef>
              <a:spcAft>
                <a:spcPct val="0"/>
              </a:spcAft>
              <a:buSzPct val="25000"/>
            </a:pPr>
            <a:r>
              <a:rPr lang="ru-RU" sz="1600" b="1" dirty="0" smtClean="0"/>
              <a:t>Контакт администраторов аэропорта на стойке </a:t>
            </a:r>
            <a:r>
              <a:rPr lang="ru-RU" sz="1600" b="1" dirty="0" err="1" smtClean="0"/>
              <a:t>Information</a:t>
            </a:r>
            <a:r>
              <a:rPr lang="ru-RU" sz="1600" dirty="0" smtClean="0"/>
              <a:t>- +7 (343) 226-85-64</a:t>
            </a:r>
          </a:p>
          <a:p>
            <a:pPr lvl="0" algn="just" defTabSz="684213" fontAlgn="base">
              <a:spcBef>
                <a:spcPct val="20000"/>
              </a:spcBef>
              <a:spcAft>
                <a:spcPct val="0"/>
              </a:spcAft>
              <a:buSzPct val="25000"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3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1075" y="4876800"/>
            <a:ext cx="2647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5" name="Picture 3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53225" y="1600200"/>
            <a:ext cx="1128712" cy="92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6" name="Picture 3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96150" y="2529470"/>
            <a:ext cx="781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8" name="Picture 318" descr="В ТРЦ Радуга Парк открылся магазин &quot;Экспедиция&quot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2895600"/>
            <a:ext cx="1295400" cy="1295400"/>
          </a:xfrm>
          <a:prstGeom prst="rect">
            <a:avLst/>
          </a:prstGeom>
          <a:noFill/>
        </p:spPr>
      </p:pic>
      <p:pic>
        <p:nvPicPr>
          <p:cNvPr id="174401" name="Picture 3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96150" y="3486150"/>
            <a:ext cx="12096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2" name="Picture 32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9763" y="4343400"/>
            <a:ext cx="15335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4" name="Picture 3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9763" y="4876800"/>
            <a:ext cx="13811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6" name="Picture 326" descr="Мужская парфюмерия Pal Zileri. . Туалетная вода Пал Зилери для мужчин.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4762500"/>
            <a:ext cx="1952625" cy="783880"/>
          </a:xfrm>
          <a:prstGeom prst="rect">
            <a:avLst/>
          </a:prstGeom>
          <a:noFill/>
        </p:spPr>
      </p:pic>
      <p:pic>
        <p:nvPicPr>
          <p:cNvPr id="174403" name="Picture 32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53288" y="4362450"/>
            <a:ext cx="1895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277473" y="1104527"/>
            <a:ext cx="2037353" cy="323165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r>
              <a:rPr lang="ru-RU" sz="1500" i="0" dirty="0" smtClean="0"/>
              <a:t>Магазины - участники</a:t>
            </a:r>
          </a:p>
        </p:txBody>
      </p:sp>
      <p:pic>
        <p:nvPicPr>
          <p:cNvPr id="174409" name="Picture 32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53100" y="5374930"/>
            <a:ext cx="3086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1" name="Picture 33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77025" y="5780960"/>
            <a:ext cx="1400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2" name="Picture 33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81937" y="2315157"/>
            <a:ext cx="1304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3" name="Picture 33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77200" y="2924175"/>
            <a:ext cx="11334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73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44293468"/>
              </p:ext>
            </p:extLst>
          </p:nvPr>
        </p:nvGraphicFramePr>
        <p:xfrm>
          <a:off x="0" y="0"/>
          <a:ext cx="171979" cy="158750"/>
        </p:xfrm>
        <a:graphic>
          <a:graphicData uri="http://schemas.openxmlformats.org/presentationml/2006/ole">
            <p:oleObj spid="_x0000_s185346" name="think-cell Slide" r:id="rId5" imgW="360" imgH="360" progId="">
              <p:embed/>
            </p:oleObj>
          </a:graphicData>
        </a:graphic>
      </p:graphicFrame>
      <p:sp>
        <p:nvSpPr>
          <p:cNvPr id="7171" name="Прямоугольник 5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5153" y="0"/>
            <a:ext cx="177139" cy="246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r" eaLnBrk="0" hangingPunct="0">
              <a:lnSpc>
                <a:spcPct val="90000"/>
              </a:lnSpc>
            </a:pPr>
            <a:endParaRPr lang="ru-RU" sz="1200" b="1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17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267200" y="246063"/>
            <a:ext cx="5181600" cy="450850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b="0" dirty="0" smtClean="0"/>
              <a:t> </a:t>
            </a:r>
            <a:r>
              <a:rPr lang="ru-RU" dirty="0" smtClean="0"/>
              <a:t>«Маникюр»</a:t>
            </a:r>
            <a:endParaRPr lang="ru-RU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838200" y="990600"/>
            <a:ext cx="4495800" cy="48006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1300" dirty="0" smtClean="0"/>
              <a:t>Большой выбор услуг по созданию </a:t>
            </a:r>
            <a:r>
              <a:rPr lang="ru-RU" sz="1300" dirty="0" err="1" smtClean="0"/>
              <a:t>изысканого</a:t>
            </a:r>
            <a:r>
              <a:rPr lang="ru-RU" sz="1300" dirty="0" smtClean="0"/>
              <a:t> маникюра и уходу за кожей рук. Современные технологии, используемые мастерами студии, позволяют Вам стать обладательницей безупречно ухоженных ногтей. Все услуги, оказываются специалистами, имеющими большой опыт работы в данной области.</a:t>
            </a:r>
          </a:p>
          <a:p>
            <a:pPr algn="just"/>
            <a:r>
              <a:rPr lang="ru-RU" sz="1300" dirty="0" smtClean="0"/>
              <a:t>Быстрая работа специалистов сохранит Ваше  свободное время!</a:t>
            </a:r>
          </a:p>
          <a:p>
            <a:pPr algn="just"/>
            <a:r>
              <a:rPr lang="ru-RU" sz="1300" dirty="0" smtClean="0"/>
              <a:t>Приятная атмосфера, вежливый персонал, доступные цены</a:t>
            </a:r>
          </a:p>
          <a:p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u="sng" dirty="0" smtClean="0"/>
              <a:t>Студия маникюра предоставляет следующие виды услуг:</a:t>
            </a:r>
            <a:endParaRPr lang="ru-RU" sz="1300" dirty="0" smtClean="0"/>
          </a:p>
          <a:p>
            <a:r>
              <a:rPr lang="ru-RU" sz="1300" dirty="0" smtClean="0"/>
              <a:t>все виды маникюра;</a:t>
            </a:r>
          </a:p>
          <a:p>
            <a:r>
              <a:rPr lang="ru-RU" sz="1300" dirty="0" smtClean="0"/>
              <a:t>покрытие гель-лак;</a:t>
            </a:r>
          </a:p>
          <a:p>
            <a:r>
              <a:rPr lang="ru-RU" sz="1300" dirty="0" smtClean="0"/>
              <a:t>декоративное покрытие;</a:t>
            </a:r>
          </a:p>
          <a:p>
            <a:r>
              <a:rPr lang="ru-RU" sz="1300" dirty="0" smtClean="0"/>
              <a:t>нейл-дизайн;</a:t>
            </a:r>
          </a:p>
          <a:p>
            <a:r>
              <a:rPr lang="ru-RU" sz="1300" dirty="0" smtClean="0"/>
              <a:t>SPA-процедуры для Ваших ручек.</a:t>
            </a:r>
          </a:p>
          <a:p>
            <a:r>
              <a:rPr lang="ru-RU" sz="1300" dirty="0" smtClean="0"/>
              <a:t>Будем рады видеть Вас в нашей студии!</a:t>
            </a:r>
          </a:p>
          <a:p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Расположение: </a:t>
            </a:r>
            <a:r>
              <a:rPr lang="ru-RU" sz="1300" dirty="0" smtClean="0"/>
              <a:t>терминала внутренних вылетов (А), 2 этаж, после досмотра. Рядом с рестораном Папарацци Экспресс.</a:t>
            </a:r>
          </a:p>
          <a:p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Режим работы: </a:t>
            </a:r>
            <a:r>
              <a:rPr lang="ru-RU" sz="1300" dirty="0" smtClean="0"/>
              <a:t>круглосуточно</a:t>
            </a:r>
          </a:p>
          <a:p>
            <a:pPr lvl="0" algn="just" defTabSz="684213" fontAlgn="base">
              <a:spcBef>
                <a:spcPct val="20000"/>
              </a:spcBef>
              <a:spcAft>
                <a:spcPct val="0"/>
              </a:spcAft>
              <a:buSzPct val="25000"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6172200"/>
            <a:ext cx="2381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9" name="Picture 5" descr="Красивый дизайн ногтей.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2133600"/>
            <a:ext cx="3632201" cy="2724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373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44293468"/>
              </p:ext>
            </p:extLst>
          </p:nvPr>
        </p:nvGraphicFramePr>
        <p:xfrm>
          <a:off x="0" y="0"/>
          <a:ext cx="171979" cy="158750"/>
        </p:xfrm>
        <a:graphic>
          <a:graphicData uri="http://schemas.openxmlformats.org/presentationml/2006/ole">
            <p:oleObj spid="_x0000_s186370" name="think-cell Slide" r:id="rId5" imgW="360" imgH="360" progId="">
              <p:embed/>
            </p:oleObj>
          </a:graphicData>
        </a:graphic>
      </p:graphicFrame>
      <p:sp>
        <p:nvSpPr>
          <p:cNvPr id="7171" name="Прямоугольник 5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5153" y="0"/>
            <a:ext cx="177139" cy="246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r" eaLnBrk="0" hangingPunct="0">
              <a:lnSpc>
                <a:spcPct val="90000"/>
              </a:lnSpc>
            </a:pPr>
            <a:endParaRPr lang="ru-RU" sz="1200" b="1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17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784601" y="246063"/>
            <a:ext cx="5181600" cy="450850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b="0" dirty="0" smtClean="0"/>
              <a:t> </a:t>
            </a:r>
            <a:r>
              <a:rPr lang="ru-RU" dirty="0" smtClean="0"/>
              <a:t>Упаковка багажа</a:t>
            </a:r>
            <a:endParaRPr lang="ru-RU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57200" y="990600"/>
            <a:ext cx="4495800" cy="48006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1500" dirty="0" smtClean="0"/>
              <a:t>На территории всего </a:t>
            </a:r>
            <a:r>
              <a:rPr lang="ru-RU" sz="1500" dirty="0" err="1" smtClean="0"/>
              <a:t>аэроаокзального</a:t>
            </a:r>
            <a:r>
              <a:rPr lang="ru-RU" sz="1500" dirty="0" smtClean="0"/>
              <a:t> комплекса Вы можете использовать бесплатные тележки для перевозки багажа.</a:t>
            </a:r>
          </a:p>
          <a:p>
            <a:pPr algn="just"/>
            <a:r>
              <a:rPr lang="ru-RU" sz="1500" dirty="0" smtClean="0"/>
              <a:t>В аэропорту Кольцово Вы можете воспользоваться следующими услугами: 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500" dirty="0" smtClean="0"/>
              <a:t> Упаковка багажа. С 01 декабря 2014 вы сможете воспользоваться этим сервисом даже после регистрации.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500" dirty="0" smtClean="0"/>
              <a:t> Страхование багажа.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500" dirty="0" smtClean="0"/>
              <a:t> Взвешивание багажа.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500" dirty="0" smtClean="0"/>
              <a:t> Камера хранения. </a:t>
            </a:r>
          </a:p>
          <a:p>
            <a:pPr lvl="0"/>
            <a:endParaRPr lang="ru-RU" sz="1500" dirty="0" smtClean="0"/>
          </a:p>
          <a:p>
            <a:pPr lvl="0"/>
            <a:r>
              <a:rPr lang="en-US" sz="1500" dirty="0" smtClean="0">
                <a:hlinkClick r:id="rId6"/>
              </a:rPr>
              <a:t>http://www.svx.aero/ru/upakovka_bagazha_i_kamera_hraneniya</a:t>
            </a:r>
            <a:r>
              <a:rPr lang="ru-RU" sz="1500" dirty="0" smtClean="0"/>
              <a:t> </a:t>
            </a:r>
          </a:p>
          <a:p>
            <a:endParaRPr lang="ru-RU" sz="1300" dirty="0" smtClean="0"/>
          </a:p>
          <a:p>
            <a:pPr lvl="0" algn="just" defTabSz="684213" fontAlgn="base">
              <a:spcBef>
                <a:spcPct val="20000"/>
              </a:spcBef>
              <a:spcAft>
                <a:spcPct val="0"/>
              </a:spcAft>
              <a:buSzPct val="25000"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6372" name="Picture 4" descr="Аэропорт Курган - Услуг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572000"/>
            <a:ext cx="2628900" cy="1352550"/>
          </a:xfrm>
          <a:prstGeom prst="rect">
            <a:avLst/>
          </a:prstGeom>
          <a:noFill/>
        </p:spPr>
      </p:pic>
      <p:pic>
        <p:nvPicPr>
          <p:cNvPr id="186374" name="Picture 6" descr="Изображения в статьях. . Картинки, фотографи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990600"/>
            <a:ext cx="4572000" cy="3049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373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44293468"/>
              </p:ext>
            </p:extLst>
          </p:nvPr>
        </p:nvGraphicFramePr>
        <p:xfrm>
          <a:off x="0" y="0"/>
          <a:ext cx="171979" cy="158750"/>
        </p:xfrm>
        <a:graphic>
          <a:graphicData uri="http://schemas.openxmlformats.org/presentationml/2006/ole">
            <p:oleObj spid="_x0000_s187394" name="think-cell Slide" r:id="rId5" imgW="360" imgH="360" progId="">
              <p:embed/>
            </p:oleObj>
          </a:graphicData>
        </a:graphic>
      </p:graphicFrame>
      <p:sp>
        <p:nvSpPr>
          <p:cNvPr id="7171" name="Прямоугольник 5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5153" y="0"/>
            <a:ext cx="177139" cy="246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r" eaLnBrk="0" hangingPunct="0">
              <a:lnSpc>
                <a:spcPct val="90000"/>
              </a:lnSpc>
            </a:pPr>
            <a:endParaRPr lang="ru-RU" sz="1200" b="1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17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895600" y="246063"/>
            <a:ext cx="5181600" cy="450850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b="0" dirty="0" smtClean="0"/>
              <a:t> </a:t>
            </a:r>
            <a:r>
              <a:rPr lang="ru-RU" dirty="0" smtClean="0"/>
              <a:t>Экскурсии по аэропорту Кольцово</a:t>
            </a:r>
            <a:endParaRPr lang="ru-RU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57200" y="990600"/>
            <a:ext cx="4495800" cy="48006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1400" dirty="0" smtClean="0"/>
              <a:t>С декабря 2013 г. Аэропорт Кольцово возобновляет программу обзорно-познавательных экскурсий. За время экскурсии гости аэропорта узнают об основных исторических вехах и современном развитии Кольцово, изучат некоторые авиационно-технические термины и получат наглядное представление о специфике деятельности аэропортовых служб. В рамках экскурсии есть возможность заказа </a:t>
            </a:r>
            <a:r>
              <a:rPr lang="ru-RU" sz="1400" dirty="0" err="1" smtClean="0"/>
              <a:t>ланч-боксов</a:t>
            </a:r>
            <a:r>
              <a:rPr lang="ru-RU" sz="1400" dirty="0" smtClean="0"/>
              <a:t>, приготовленных профессионалами </a:t>
            </a:r>
            <a:r>
              <a:rPr lang="ru-RU" sz="1400" dirty="0" err="1" smtClean="0"/>
              <a:t>кейтеринга</a:t>
            </a:r>
            <a:r>
              <a:rPr lang="ru-RU" sz="1400" dirty="0" smtClean="0"/>
              <a:t> Кольцово. Телефон  для заказа +7 (343) 264-74-29, +7 912-656-7901.  (заказать  </a:t>
            </a:r>
            <a:r>
              <a:rPr lang="ru-RU" sz="1400" dirty="0" err="1" smtClean="0"/>
              <a:t>ланч</a:t>
            </a:r>
            <a:r>
              <a:rPr lang="ru-RU" sz="1400" dirty="0" smtClean="0"/>
              <a:t> – бокс необходимо не позднее чем  за сутки до проведения экскурсии.)</a:t>
            </a:r>
          </a:p>
          <a:p>
            <a:endParaRPr lang="ru-RU" sz="1400" dirty="0" smtClean="0"/>
          </a:p>
          <a:p>
            <a:r>
              <a:rPr lang="en-US" sz="1300" dirty="0" smtClean="0">
                <a:hlinkClick r:id="rId6"/>
              </a:rPr>
              <a:t>http://www.svx.aero/ru/ekskursii_po_aeroportu</a:t>
            </a:r>
            <a:r>
              <a:rPr lang="ru-RU" sz="1300" dirty="0" smtClean="0"/>
              <a:t> </a:t>
            </a:r>
          </a:p>
          <a:p>
            <a:pPr lvl="0" algn="just" defTabSz="684213" fontAlgn="base">
              <a:spcBef>
                <a:spcPct val="20000"/>
              </a:spcBef>
              <a:spcAft>
                <a:spcPct val="0"/>
              </a:spcAft>
              <a:buSzPct val="25000"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7396" name="Picture 4" descr="Сайт журналиста Владимира Гундаров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114800"/>
            <a:ext cx="4267200" cy="2371726"/>
          </a:xfrm>
          <a:prstGeom prst="rect">
            <a:avLst/>
          </a:prstGeom>
          <a:noFill/>
        </p:spPr>
      </p:pic>
      <p:pic>
        <p:nvPicPr>
          <p:cNvPr id="187398" name="Picture 6" descr="Экскурсия в Липецком аэропорту - Новости - Международный аэропорт &quot;Липецк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990600"/>
            <a:ext cx="3962400" cy="2975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373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44293468"/>
              </p:ext>
            </p:extLst>
          </p:nvPr>
        </p:nvGraphicFramePr>
        <p:xfrm>
          <a:off x="0" y="0"/>
          <a:ext cx="171979" cy="158750"/>
        </p:xfrm>
        <a:graphic>
          <a:graphicData uri="http://schemas.openxmlformats.org/presentationml/2006/ole">
            <p:oleObj spid="_x0000_s188418" name="think-cell Slide" r:id="rId5" imgW="360" imgH="360" progId="">
              <p:embed/>
            </p:oleObj>
          </a:graphicData>
        </a:graphic>
      </p:graphicFrame>
      <p:sp>
        <p:nvSpPr>
          <p:cNvPr id="7171" name="Прямоугольник 5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5153" y="0"/>
            <a:ext cx="177139" cy="246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r" eaLnBrk="0" hangingPunct="0">
              <a:lnSpc>
                <a:spcPct val="90000"/>
              </a:lnSpc>
            </a:pPr>
            <a:endParaRPr lang="ru-RU" sz="1200" b="1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17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895600" y="246063"/>
            <a:ext cx="5181600" cy="450850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b="0" dirty="0" smtClean="0"/>
              <a:t> </a:t>
            </a:r>
            <a:r>
              <a:rPr lang="ru-RU" dirty="0" smtClean="0"/>
              <a:t>Магазины, </a:t>
            </a:r>
            <a:r>
              <a:rPr lang="en-US" dirty="0" smtClean="0"/>
              <a:t>DUTY FREE</a:t>
            </a:r>
            <a:r>
              <a:rPr lang="ru-RU" dirty="0" smtClean="0"/>
              <a:t>, рестораны, банкоматы </a:t>
            </a:r>
            <a:endParaRPr lang="ru-RU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57200" y="990600"/>
            <a:ext cx="4495800" cy="48006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1400" dirty="0" smtClean="0"/>
              <a:t>А Вы в курсе, что можно купить в аэропорту, а какую кухню можно попробовать в аэропорту? В аэропорту Кольцово есть многообразие </a:t>
            </a:r>
            <a:r>
              <a:rPr lang="ru-RU" sz="1400" dirty="0" err="1" smtClean="0"/>
              <a:t>брендовых</a:t>
            </a:r>
            <a:r>
              <a:rPr lang="ru-RU" sz="1400" dirty="0" smtClean="0"/>
              <a:t> бутиков и специализированных уютных магазинчиков, где Вы можете найти отличные деловые и романтические подарки для родных и близких, а также для деловых партнеров. Можно не бояться приезжать в Аэропорт заранее, не переживать, что не успели поесть. Аэропорт готов побаловать своих пассажиром многообразием кафе и ресторанов, начиная от </a:t>
            </a:r>
            <a:r>
              <a:rPr lang="ru-RU" sz="1400" dirty="0" err="1" smtClean="0"/>
              <a:t>панини</a:t>
            </a:r>
            <a:r>
              <a:rPr lang="ru-RU" sz="1400" dirty="0" smtClean="0"/>
              <a:t> и легких салатов до сочных </a:t>
            </a:r>
            <a:r>
              <a:rPr lang="ru-RU" sz="1400" dirty="0" err="1" smtClean="0"/>
              <a:t>стейков</a:t>
            </a:r>
            <a:r>
              <a:rPr lang="ru-RU" sz="1400" dirty="0" smtClean="0"/>
              <a:t> с бокалом восхитительного вина. </a:t>
            </a:r>
          </a:p>
          <a:p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http://www.koltsovo.ru/?magazinyi_duty_free_kafe_bankomatyi</a:t>
            </a:r>
            <a:r>
              <a:rPr lang="ru-RU" sz="1400" dirty="0" smtClean="0"/>
              <a:t> </a:t>
            </a:r>
          </a:p>
          <a:p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1219200"/>
            <a:ext cx="1390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67300" y="3800475"/>
            <a:ext cx="15049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1752600"/>
            <a:ext cx="1076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5200" y="4419600"/>
            <a:ext cx="10858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3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14500" y="4314825"/>
            <a:ext cx="2362200" cy="22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73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44293468"/>
              </p:ext>
            </p:extLst>
          </p:nvPr>
        </p:nvGraphicFramePr>
        <p:xfrm>
          <a:off x="0" y="0"/>
          <a:ext cx="171979" cy="158750"/>
        </p:xfrm>
        <a:graphic>
          <a:graphicData uri="http://schemas.openxmlformats.org/presentationml/2006/ole">
            <p:oleObj spid="_x0000_s189442" name="think-cell Slide" r:id="rId5" imgW="360" imgH="360" progId="">
              <p:embed/>
            </p:oleObj>
          </a:graphicData>
        </a:graphic>
      </p:graphicFrame>
      <p:sp>
        <p:nvSpPr>
          <p:cNvPr id="7171" name="Прямоугольник 5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5153" y="0"/>
            <a:ext cx="177139" cy="2460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r" eaLnBrk="0" hangingPunct="0">
              <a:lnSpc>
                <a:spcPct val="90000"/>
              </a:lnSpc>
            </a:pPr>
            <a:endParaRPr lang="ru-RU" sz="1200" b="1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17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981450" y="246063"/>
            <a:ext cx="5181600" cy="450850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b="0" dirty="0" smtClean="0"/>
              <a:t> </a:t>
            </a:r>
            <a:r>
              <a:rPr lang="ru-RU" dirty="0" smtClean="0"/>
              <a:t>Паркинги</a:t>
            </a:r>
            <a:endParaRPr lang="ru-RU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171979" y="1371600"/>
            <a:ext cx="4114800" cy="44196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1400" dirty="0" smtClean="0"/>
              <a:t>В аэропорту Кольцово можно найти наиболее удобную для вас зону размещения вашего автомобиля. Различные условия и места позволяют разделять поток автомобилей в зависимости от срока и времени нахождения автомобиля. Вы также можете забронировать заранее место для своего авто на длительной парковке.</a:t>
            </a:r>
          </a:p>
          <a:p>
            <a:endParaRPr kumimoji="0" lang="ru-RU" sz="1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sz="1300" kern="0" dirty="0" smtClean="0">
                <a:hlinkClick r:id="rId6"/>
              </a:rPr>
              <a:t>http://www.koltsovo.ru/?parkingi</a:t>
            </a:r>
            <a:r>
              <a:rPr lang="ru-RU" sz="1300" kern="0" dirty="0" smtClean="0"/>
              <a:t> </a:t>
            </a: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799" y="990600"/>
            <a:ext cx="517169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73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3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&gt;&lt;key val=&quot;0&quot;/&gt;&lt;elem&gt;&lt;m_nPartnerID val=&quot;530&quot;/&gt;&lt;m_nIndex val=&quot;4&quot;/&gt;&lt;/elem&gt;&lt;key val=&quot;1&quot;/&gt;&lt;elem&gt;&lt;m_nPartnerID val=&quot;530&quot;/&gt;&lt;m_nIndex val=&quot;2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 &lt;/m_chGroupingSymbol&gt;&lt;m_chDecimalSymbol17909&gt;,&lt;/m_chDecimalSymbol17909&gt;&lt;m_nGroupingDigits17909 val=&quot;3&quot;/&gt;&lt;m_chGroupingSymbol17909&gt; &lt;/m_chGroupingSymbol17909&gt;&lt;/m_precDefault&gt;&lt;/CDefaultPrec&gt;&lt;/root&gt;"/>
  <p:tag name="THINKCELLUNDODONOTDELETE" val="11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Ui3rlAEkeZnirsRQ2tH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7KYPJ5fEmQLhPULk5UQ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LX6KEJEU2hVJ9iUSt.3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qvvChTNkqcJGpbYuF2D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w_8vYy5UudaErs09IVw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CPl8Te7EyfWmdPJ8bEg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LOz6OVf0e4JY.NVK77F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s2JuLLVEa_MBIaiYnnn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x_7_FaKkqyoYpCg67oZ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oqxDUkzUGev_BY83DnC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r3BVaVikyUHKa6NS7kA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Q3dWL4Qka8VmgVKeAAN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s2JuLLVEa_MBIaiYnn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x_7_FaKkqyoYpCg67oZ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s2JuLLVEa_MBIaiYnnn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x_7_FaKkqyoYpCg67oZ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s2JuLLVEa_MBIaiYnnn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x_7_FaKkqyoYpCg67oZ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p_1WcwR0ihzDybph4t8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izqasUBUaCSTpMSky8u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p_1WcwR0ihzDybph4t8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MBfur8ckmth3DkTgsft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izqasUBUaCSTpMSky8u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p_1WcwR0ihzDybph4t8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izqasUBUaCSTpMSky8u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p_1WcwR0ihzDybph4t8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izqasUBUaCSTpMSky8u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p_1WcwR0ihzDybph4t8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izqasUBUaCSTpMSky8u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p_1WcwR0ihzDybph4t8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izqasUBUaCSTpMSky8u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FALvM3fEWQOqMze5Iaw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x_7_FaKkqyoYpCg67oZ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xmGgJsGUCDhA9RPYeb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xY7ievBk..u49ZTHEsw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ShJD0AOqUiErJ9622sSz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wqgvCQVOhEK0S4LR9zTnPw"/>
</p:tagLst>
</file>

<file path=ppt/theme/theme1.xml><?xml version="1.0" encoding="utf-8"?>
<a:theme xmlns:a="http://schemas.openxmlformats.org/drawingml/2006/main" name="New template v.3">
  <a:themeElements>
    <a:clrScheme name="Другая 4">
      <a:dk1>
        <a:srgbClr val="000000"/>
      </a:dk1>
      <a:lt1>
        <a:srgbClr val="FFFFFF"/>
      </a:lt1>
      <a:dk2>
        <a:srgbClr val="A87C64"/>
      </a:dk2>
      <a:lt2>
        <a:srgbClr val="63C4EE"/>
      </a:lt2>
      <a:accent1>
        <a:srgbClr val="0051A2"/>
      </a:accent1>
      <a:accent2>
        <a:srgbClr val="C6D0EC"/>
      </a:accent2>
      <a:accent3>
        <a:srgbClr val="A01717"/>
      </a:accent3>
      <a:accent4>
        <a:srgbClr val="858F97"/>
      </a:accent4>
      <a:accent5>
        <a:srgbClr val="A87C64"/>
      </a:accent5>
      <a:accent6>
        <a:srgbClr val="63C4EE"/>
      </a:accent6>
      <a:hlink>
        <a:srgbClr val="A01717"/>
      </a:hlink>
      <a:folHlink>
        <a:srgbClr val="858F97"/>
      </a:folHlink>
    </a:clrScheme>
    <a:fontScheme name="2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>
            <a:lumMod val="20000"/>
            <a:lumOff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lIns="45720" rIns="45720" rtlCol="0">
        <a:spAutoFit/>
      </a:bodyPr>
      <a:lstStyle>
        <a:defPPr>
          <a:defRPr sz="1000" i="0" dirty="0" err="1" smtClean="0"/>
        </a:defPPr>
      </a:lstStyle>
    </a:txDef>
  </a:objectDefaults>
  <a:extraClrSchemeLst>
    <a:extraClrScheme>
      <a:clrScheme name="2_Blank 1">
        <a:dk1>
          <a:srgbClr val="000000"/>
        </a:dk1>
        <a:lt1>
          <a:srgbClr val="FFFFFF"/>
        </a:lt1>
        <a:dk2>
          <a:srgbClr val="82B5CA"/>
        </a:dk2>
        <a:lt2>
          <a:srgbClr val="669933"/>
        </a:lt2>
        <a:accent1>
          <a:srgbClr val="660033"/>
        </a:accent1>
        <a:accent2>
          <a:srgbClr val="067875"/>
        </a:accent2>
        <a:accent3>
          <a:srgbClr val="FFFFFF"/>
        </a:accent3>
        <a:accent4>
          <a:srgbClr val="000000"/>
        </a:accent4>
        <a:accent5>
          <a:srgbClr val="B8AAAD"/>
        </a:accent5>
        <a:accent6>
          <a:srgbClr val="056C69"/>
        </a:accent6>
        <a:hlink>
          <a:srgbClr val="FEC024"/>
        </a:hlink>
        <a:folHlink>
          <a:srgbClr val="1749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3399"/>
        </a:dk2>
        <a:lt2>
          <a:srgbClr val="CCFF99"/>
        </a:lt2>
        <a:accent1>
          <a:srgbClr val="008000"/>
        </a:accent1>
        <a:accent2>
          <a:srgbClr val="FFCC66"/>
        </a:accent2>
        <a:accent3>
          <a:srgbClr val="AAADCA"/>
        </a:accent3>
        <a:accent4>
          <a:srgbClr val="DADADA"/>
        </a:accent4>
        <a:accent5>
          <a:srgbClr val="AAC0AA"/>
        </a:accent5>
        <a:accent6>
          <a:srgbClr val="E7B95C"/>
        </a:accent6>
        <a:hlink>
          <a:srgbClr val="0099CC"/>
        </a:hlink>
        <a:folHlink>
          <a:srgbClr val="99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5">
        <a:dk1>
          <a:srgbClr val="000000"/>
        </a:dk1>
        <a:lt1>
          <a:srgbClr val="FFFFFF"/>
        </a:lt1>
        <a:dk2>
          <a:srgbClr val="99E4FF"/>
        </a:dk2>
        <a:lt2>
          <a:srgbClr val="3AB721"/>
        </a:lt2>
        <a:accent1>
          <a:srgbClr val="CC3300"/>
        </a:accent1>
        <a:accent2>
          <a:srgbClr val="00ACA8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009B98"/>
        </a:accent6>
        <a:hlink>
          <a:srgbClr val="FFCC00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6">
        <a:dk1>
          <a:srgbClr val="000000"/>
        </a:dk1>
        <a:lt1>
          <a:srgbClr val="FFFFFF"/>
        </a:lt1>
        <a:dk2>
          <a:srgbClr val="82B5CA"/>
        </a:dk2>
        <a:lt2>
          <a:srgbClr val="067875"/>
        </a:lt2>
        <a:accent1>
          <a:srgbClr val="660033"/>
        </a:accent1>
        <a:accent2>
          <a:srgbClr val="FEC024"/>
        </a:accent2>
        <a:accent3>
          <a:srgbClr val="FFFFFF"/>
        </a:accent3>
        <a:accent4>
          <a:srgbClr val="000000"/>
        </a:accent4>
        <a:accent5>
          <a:srgbClr val="B8AAAD"/>
        </a:accent5>
        <a:accent6>
          <a:srgbClr val="E6AE20"/>
        </a:accent6>
        <a:hlink>
          <a:srgbClr val="17496F"/>
        </a:hlink>
        <a:folHlink>
          <a:srgbClr val="66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5951</TotalTime>
  <Words>423</Words>
  <Application>Microsoft Office PowerPoint</Application>
  <PresentationFormat>Лист A4 (210x297 мм)</PresentationFormat>
  <Paragraphs>62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New template v.3</vt:lpstr>
      <vt:lpstr>think-cell Slide</vt:lpstr>
      <vt:lpstr>Слайд 1</vt:lpstr>
      <vt:lpstr>Бизнес залы  Услуги, предоставляемые пассажирам в Бизнес Залах:</vt:lpstr>
      <vt:lpstr>Проект «Еда на борт»</vt:lpstr>
      <vt:lpstr>  «Купи на вылете – получи на прилете»</vt:lpstr>
      <vt:lpstr>  «Маникюр»</vt:lpstr>
      <vt:lpstr>  Упаковка багажа</vt:lpstr>
      <vt:lpstr>  Экскурсии по аэропорту Кольцово</vt:lpstr>
      <vt:lpstr>  Магазины, DUTY FREE, рестораны, банкоматы </vt:lpstr>
      <vt:lpstr>  Паркинги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АР</dc:title>
  <dc:creator>**</dc:creator>
  <cp:lastModifiedBy>belousova</cp:lastModifiedBy>
  <cp:revision>596</cp:revision>
  <cp:lastPrinted>2014-06-05T08:06:37Z</cp:lastPrinted>
  <dcterms:created xsi:type="dcterms:W3CDTF">2013-10-09T13:46:15Z</dcterms:created>
  <dcterms:modified xsi:type="dcterms:W3CDTF">2015-04-30T05:42:09Z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qminfo">
    <vt:i4>1</vt:i4>
  </property>
  <property fmtid="{D5CDD505-2E9C-101B-9397-08002B2CF9AE}" pid="3" name="lqmsess">
    <vt:lpwstr>35e6ffc2-a146-4db7-a5a4-c7fc7311ba52</vt:lpwstr>
  </property>
</Properties>
</file>